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9" r:id="rId3"/>
    <p:sldId id="261" r:id="rId4"/>
    <p:sldId id="276" r:id="rId5"/>
    <p:sldId id="272" r:id="rId6"/>
    <p:sldId id="273" r:id="rId7"/>
    <p:sldId id="274" r:id="rId8"/>
    <p:sldId id="277" r:id="rId9"/>
    <p:sldId id="281" r:id="rId10"/>
    <p:sldId id="283" r:id="rId11"/>
    <p:sldId id="279" r:id="rId12"/>
    <p:sldId id="284" r:id="rId13"/>
    <p:sldId id="28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3813" autoAdjust="0"/>
  </p:normalViewPr>
  <p:slideViewPr>
    <p:cSldViewPr>
      <p:cViewPr>
        <p:scale>
          <a:sx n="76" d="100"/>
          <a:sy n="76" d="100"/>
        </p:scale>
        <p:origin x="-120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10D9-6107-4BFB-838C-E91323D88F88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E1DAE-6ACF-4D4A-ACB7-1FBF6EB7F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345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10D9-6107-4BFB-838C-E91323D88F88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E1DAE-6ACF-4D4A-ACB7-1FBF6EB7F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377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10D9-6107-4BFB-838C-E91323D88F88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E1DAE-6ACF-4D4A-ACB7-1FBF6EB7F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713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10D9-6107-4BFB-838C-E91323D88F88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E1DAE-6ACF-4D4A-ACB7-1FBF6EB7F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22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10D9-6107-4BFB-838C-E91323D88F88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E1DAE-6ACF-4D4A-ACB7-1FBF6EB7F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305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10D9-6107-4BFB-838C-E91323D88F88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E1DAE-6ACF-4D4A-ACB7-1FBF6EB7F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695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10D9-6107-4BFB-838C-E91323D88F88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E1DAE-6ACF-4D4A-ACB7-1FBF6EB7F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275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10D9-6107-4BFB-838C-E91323D88F88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E1DAE-6ACF-4D4A-ACB7-1FBF6EB7F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679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10D9-6107-4BFB-838C-E91323D88F88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E1DAE-6ACF-4D4A-ACB7-1FBF6EB7F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73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10D9-6107-4BFB-838C-E91323D88F88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E1DAE-6ACF-4D4A-ACB7-1FBF6EB7F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321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A10D9-6107-4BFB-838C-E91323D88F88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E1DAE-6ACF-4D4A-ACB7-1FBF6EB7F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103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A10D9-6107-4BFB-838C-E91323D88F88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E1DAE-6ACF-4D4A-ACB7-1FBF6EB7F3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591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50.jpeg"/><Relationship Id="rId3" Type="http://schemas.microsoft.com/office/2007/relationships/hdphoto" Target="../media/hdphoto1.wdp"/><Relationship Id="rId7" Type="http://schemas.openxmlformats.org/officeDocument/2006/relationships/image" Target="../media/image45.jpeg"/><Relationship Id="rId12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11" Type="http://schemas.openxmlformats.org/officeDocument/2006/relationships/image" Target="../media/image49.jpeg"/><Relationship Id="rId5" Type="http://schemas.openxmlformats.org/officeDocument/2006/relationships/image" Target="../media/image43.jpeg"/><Relationship Id="rId10" Type="http://schemas.openxmlformats.org/officeDocument/2006/relationships/image" Target="../media/image48.jpe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24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microsoft.com/office/2007/relationships/hdphoto" Target="../media/hdphoto1.wdp"/><Relationship Id="rId7" Type="http://schemas.openxmlformats.org/officeDocument/2006/relationships/image" Target="../media/image5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microsoft.com/office/2007/relationships/hdphoto" Target="../media/hdphoto1.wdp"/><Relationship Id="rId7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3.gif"/><Relationship Id="rId9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3.gif"/><Relationship Id="rId5" Type="http://schemas.openxmlformats.org/officeDocument/2006/relationships/image" Target="../media/image8.png"/><Relationship Id="rId10" Type="http://schemas.openxmlformats.org/officeDocument/2006/relationships/image" Target="../media/image13.jpe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12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23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3.gif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microsoft.com/office/2007/relationships/hdphoto" Target="../media/hdphoto1.wdp"/><Relationship Id="rId7" Type="http://schemas.openxmlformats.org/officeDocument/2006/relationships/image" Target="../media/image29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image" Target="../media/image1.jpe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10" Type="http://schemas.openxmlformats.org/officeDocument/2006/relationships/image" Target="../media/image31.jpeg"/><Relationship Id="rId4" Type="http://schemas.openxmlformats.org/officeDocument/2006/relationships/image" Target="../media/image26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4049" y="0"/>
            <a:ext cx="9150088" cy="6866801"/>
          </a:xfrm>
          <a:prstGeom prst="rect">
            <a:avLst/>
          </a:prstGeom>
          <a:noFill/>
        </p:spPr>
      </p:pic>
      <p:pic>
        <p:nvPicPr>
          <p:cNvPr id="2" name="Picture 3" descr="C:\ЕЛЕНА\Презентации ИЗО\радуга анимашки\deti-23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4303" y="1844824"/>
            <a:ext cx="7128300" cy="4623212"/>
          </a:xfrm>
          <a:prstGeom prst="rect">
            <a:avLst/>
          </a:prstGeom>
          <a:noFill/>
        </p:spPr>
      </p:pic>
      <p:pic>
        <p:nvPicPr>
          <p:cNvPr id="4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1429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168" y="778408"/>
            <a:ext cx="2146871" cy="18447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41926" y="214290"/>
            <a:ext cx="76505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Р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А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Д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У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Г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А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  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-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 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С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А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Л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А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В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А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Т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 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К</a:t>
            </a:r>
            <a:r>
              <a:rPr lang="tt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Ү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П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Е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Р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  <a:cs typeface="Vijaya" pitchFamily="34" charset="0"/>
              </a:rPr>
              <a:t>Е</a:t>
            </a:r>
            <a:r>
              <a:rPr lang="ru-RU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Black" pitchFamily="34" charset="0"/>
                <a:cs typeface="Vijay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342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8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4050" y="-79910"/>
            <a:ext cx="9256569" cy="6946711"/>
          </a:xfrm>
          <a:prstGeom prst="rect">
            <a:avLst/>
          </a:prstGeom>
          <a:noFill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84" b="10260"/>
          <a:stretch/>
        </p:blipFill>
        <p:spPr bwMode="auto">
          <a:xfrm>
            <a:off x="214282" y="1767699"/>
            <a:ext cx="8822214" cy="459152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C:\Users\Люция\Desktop\91e8edd4e06f81ba68aeada3b3c6f44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1" t="5950" r="8817" b="8501"/>
          <a:stretch/>
        </p:blipFill>
        <p:spPr bwMode="auto">
          <a:xfrm rot="12801517">
            <a:off x="7157400" y="-195114"/>
            <a:ext cx="2116509" cy="210708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Люция\Desktop\1271668514_c3d886f2b09f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1"/>
          <a:stretch/>
        </p:blipFill>
        <p:spPr bwMode="auto">
          <a:xfrm rot="1369711">
            <a:off x="232346" y="3871254"/>
            <a:ext cx="2276353" cy="295913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Люция\Desktop\724903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16881">
            <a:off x="4984241" y="3181598"/>
            <a:ext cx="2101584" cy="2802111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Люция\Desktop\7fa37c20a67ea48eeb6f4c52fe30aa0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8618">
            <a:off x="2474201" y="606844"/>
            <a:ext cx="2598047" cy="259804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Люция\Desktop\1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1" r="4551"/>
          <a:stretch/>
        </p:blipFill>
        <p:spPr bwMode="auto">
          <a:xfrm rot="19578086">
            <a:off x="760791" y="842450"/>
            <a:ext cx="2308601" cy="257344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Люция\Desktop\Smile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5" t="10338" r="18433" b="7411"/>
          <a:stretch/>
        </p:blipFill>
        <p:spPr bwMode="auto">
          <a:xfrm rot="21034969">
            <a:off x="4959062" y="431647"/>
            <a:ext cx="2642681" cy="294843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юция\Desktop\shar-goluboi-metallik-541-S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0" t="5371" r="7375" b="5003"/>
          <a:stretch/>
        </p:blipFill>
        <p:spPr bwMode="auto">
          <a:xfrm>
            <a:off x="2555776" y="3016896"/>
            <a:ext cx="2434899" cy="3484587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16632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41925" y="0"/>
            <a:ext cx="6163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Шарларны</a:t>
            </a:r>
            <a:r>
              <a:rPr lang="tt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ң  төсләрен  әйт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30" name="Picture 6" descr="C:\Users\Люция\Desktop\000117-02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252" y="2306517"/>
            <a:ext cx="3222803" cy="3562045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C:\Users\Люция\Desktop\s6123.gif"/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5597799"/>
            <a:ext cx="764896" cy="88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53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72020" y="-26284"/>
            <a:ext cx="9150088" cy="6866801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217" y="2615442"/>
            <a:ext cx="5976665" cy="426904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756" y="509395"/>
            <a:ext cx="4248677" cy="363134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32" y="19662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1" y="196620"/>
            <a:ext cx="7422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Рәсемнәрне буя. Төсләрне дөрес итеп әйт</a:t>
            </a:r>
            <a:r>
              <a:rPr lang="tt-RU" sz="2800" dirty="0" smtClean="0"/>
              <a:t>.</a:t>
            </a:r>
            <a:endParaRPr lang="ru-RU" sz="2800" dirty="0"/>
          </a:p>
        </p:txBody>
      </p:sp>
      <p:pic>
        <p:nvPicPr>
          <p:cNvPr id="2052" name="Picture 4" descr="C:\Users\Люция\Desktop\s2006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235" y="5085184"/>
            <a:ext cx="1619466" cy="161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Люция\Desktop\s6123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493772"/>
            <a:ext cx="85725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Люция\Desktop\s6123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1912">
            <a:off x="7510599" y="1128146"/>
            <a:ext cx="523962" cy="60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84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4051" y="-97162"/>
            <a:ext cx="9256569" cy="6946711"/>
          </a:xfrm>
          <a:prstGeom prst="rect">
            <a:avLst/>
          </a:prstGeom>
          <a:noFill/>
        </p:spPr>
      </p:pic>
      <p:pic>
        <p:nvPicPr>
          <p:cNvPr id="3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16632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59" t="26024" r="27114"/>
          <a:stretch/>
        </p:blipFill>
        <p:spPr bwMode="auto">
          <a:xfrm>
            <a:off x="966333" y="382709"/>
            <a:ext cx="2043696" cy="205288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1" t="4479" r="4686" b="5085"/>
          <a:stretch/>
        </p:blipFill>
        <p:spPr bwMode="auto">
          <a:xfrm>
            <a:off x="6920624" y="623998"/>
            <a:ext cx="2274966" cy="238771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359" y="2106502"/>
            <a:ext cx="2496805" cy="187260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32"/>
          <a:stretch/>
        </p:blipFill>
        <p:spPr bwMode="auto">
          <a:xfrm>
            <a:off x="179129" y="3501008"/>
            <a:ext cx="2039948" cy="129649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909" y="4522958"/>
            <a:ext cx="4212905" cy="236860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6" t="35327"/>
          <a:stretch/>
        </p:blipFill>
        <p:spPr bwMode="auto">
          <a:xfrm flipH="1">
            <a:off x="10796" y="4953258"/>
            <a:ext cx="3265059" cy="188195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25955" y="1116764"/>
            <a:ext cx="2938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    </a:t>
            </a:r>
            <a:r>
              <a:rPr lang="ru-RU" sz="3200" b="1" dirty="0" err="1" smtClean="0">
                <a:solidFill>
                  <a:srgbClr val="FF0000"/>
                </a:solidFill>
              </a:rPr>
              <a:t>кызыл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чәчәк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47865" y="1701540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кызгылт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–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сары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6">
                    <a:lumMod val="75000"/>
                  </a:schemeClr>
                </a:solidFill>
              </a:rPr>
              <a:t>песи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129" y="2805322"/>
            <a:ext cx="27969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solidFill>
                  <a:srgbClr val="FFFF00"/>
                </a:solidFill>
              </a:rPr>
              <a:t>с</a:t>
            </a:r>
            <a:r>
              <a:rPr lang="ru-RU" sz="3200" b="1" dirty="0" err="1" smtClean="0">
                <a:solidFill>
                  <a:srgbClr val="FFFF00"/>
                </a:solidFill>
              </a:rPr>
              <a:t>ары</a:t>
            </a:r>
            <a:r>
              <a:rPr lang="ru-RU" sz="3200" b="1" dirty="0" smtClean="0">
                <a:solidFill>
                  <a:srgbClr val="FFFF00"/>
                </a:solidFill>
              </a:rPr>
              <a:t> машина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20272" y="3390097"/>
            <a:ext cx="2175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  </a:t>
            </a:r>
            <a:r>
              <a:rPr lang="ru-RU" sz="3200" b="1" dirty="0" err="1" smtClean="0">
                <a:solidFill>
                  <a:srgbClr val="00B050"/>
                </a:solidFill>
              </a:rPr>
              <a:t>яшел</a:t>
            </a:r>
            <a:r>
              <a:rPr lang="ru-RU" sz="3200" b="1" dirty="0" smtClean="0">
                <a:solidFill>
                  <a:srgbClr val="00B050"/>
                </a:solidFill>
              </a:rPr>
              <a:t> бака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1893" y="3960968"/>
            <a:ext cx="2385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800" b="1" dirty="0" smtClean="0">
                <a:solidFill>
                  <a:srgbClr val="00B0F0"/>
                </a:solidFill>
              </a:rPr>
              <a:t>   </a:t>
            </a:r>
            <a:r>
              <a:rPr lang="tt-RU" sz="3200" b="1" dirty="0" smtClean="0">
                <a:solidFill>
                  <a:srgbClr val="00B0F0"/>
                </a:solidFill>
              </a:rPr>
              <a:t>зәңгәр күз</a:t>
            </a: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1800" y="4582159"/>
            <a:ext cx="2772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3200" b="1" dirty="0" smtClean="0">
                <a:solidFill>
                  <a:srgbClr val="0070C0"/>
                </a:solidFill>
              </a:rPr>
              <a:t>куе зәңгәр күк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76052" y="6093296"/>
            <a:ext cx="1883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3200" b="1" dirty="0" smtClean="0">
                <a:solidFill>
                  <a:srgbClr val="7030A0"/>
                </a:solidFill>
              </a:rPr>
              <a:t> шәмәхә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23728" y="0"/>
            <a:ext cx="4796896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 а б а т л а!   Повтори!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500" y="2924944"/>
            <a:ext cx="2578492" cy="176775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 flipH="1" flipV="1">
            <a:off x="4996956" y="3613666"/>
            <a:ext cx="367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b="1" dirty="0" smtClean="0">
                <a:solidFill>
                  <a:srgbClr val="00B0F0"/>
                </a:solidFill>
              </a:rPr>
              <a:t>з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300192" y="6237312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3200" b="1" dirty="0">
                <a:solidFill>
                  <a:srgbClr val="0070C0"/>
                </a:solidFill>
              </a:rPr>
              <a:t>з</a:t>
            </a:r>
            <a:r>
              <a:rPr lang="tt-RU" sz="3200" b="1" dirty="0" smtClean="0">
                <a:solidFill>
                  <a:srgbClr val="0070C0"/>
                </a:solidFill>
              </a:rPr>
              <a:t>әңгәр су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60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4051" y="-97162"/>
            <a:ext cx="9256569" cy="6946711"/>
          </a:xfrm>
          <a:prstGeom prst="rect">
            <a:avLst/>
          </a:prstGeom>
          <a:noFill/>
        </p:spPr>
      </p:pic>
      <p:pic>
        <p:nvPicPr>
          <p:cNvPr id="3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16632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9712" y="0"/>
            <a:ext cx="5184576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t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 а б а т л а!   Повтори!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C:\Users\Люция\Desktop\0_9c984_a3ada53c_X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569"/>
            <a:ext cx="9252518" cy="495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87824" y="1772816"/>
            <a:ext cx="302433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dirty="0" smtClean="0"/>
          </a:p>
          <a:p>
            <a:pPr algn="ctr"/>
            <a:r>
              <a:rPr lang="ru-RU" sz="2800" b="1" dirty="0" err="1" smtClean="0">
                <a:solidFill>
                  <a:srgbClr val="FF0000"/>
                </a:solidFill>
              </a:rPr>
              <a:t>кызыл</a:t>
            </a:r>
            <a:r>
              <a:rPr lang="ru-RU" sz="2800" b="1" dirty="0" smtClean="0">
                <a:solidFill>
                  <a:srgbClr val="FF0000"/>
                </a:solidFill>
              </a:rPr>
              <a:t>,</a:t>
            </a:r>
          </a:p>
          <a:p>
            <a:pPr algn="ctr"/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к</a:t>
            </a:r>
            <a:r>
              <a:rPr lang="ru-RU" sz="2800" b="1" dirty="0" err="1" smtClean="0">
                <a:solidFill>
                  <a:schemeClr val="accent6">
                    <a:lumMod val="75000"/>
                  </a:schemeClr>
                </a:solidFill>
              </a:rPr>
              <a:t>ызгылт-сары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,</a:t>
            </a:r>
          </a:p>
          <a:p>
            <a:pPr algn="ctr"/>
            <a:r>
              <a:rPr lang="ru-RU" sz="2800" b="1" dirty="0" err="1">
                <a:solidFill>
                  <a:srgbClr val="FFC000"/>
                </a:solidFill>
              </a:rPr>
              <a:t>с</a:t>
            </a:r>
            <a:r>
              <a:rPr lang="ru-RU" sz="2800" b="1" dirty="0" err="1" smtClean="0">
                <a:solidFill>
                  <a:srgbClr val="FFC000"/>
                </a:solidFill>
              </a:rPr>
              <a:t>ары</a:t>
            </a:r>
            <a:r>
              <a:rPr lang="ru-RU" sz="2800" b="1" dirty="0" smtClean="0">
                <a:solidFill>
                  <a:srgbClr val="FFC000"/>
                </a:solidFill>
              </a:rPr>
              <a:t>,</a:t>
            </a:r>
          </a:p>
          <a:p>
            <a:pPr algn="ctr"/>
            <a:r>
              <a:rPr lang="ru-RU" sz="2800" b="1" dirty="0" err="1">
                <a:solidFill>
                  <a:srgbClr val="00B050"/>
                </a:solidFill>
              </a:rPr>
              <a:t>я</a:t>
            </a:r>
            <a:r>
              <a:rPr lang="ru-RU" sz="2800" b="1" dirty="0" err="1" smtClean="0">
                <a:solidFill>
                  <a:srgbClr val="00B050"/>
                </a:solidFill>
              </a:rPr>
              <a:t>шел</a:t>
            </a:r>
            <a:r>
              <a:rPr lang="ru-RU" sz="2800" b="1" dirty="0" smtClean="0">
                <a:solidFill>
                  <a:srgbClr val="00B050"/>
                </a:solidFill>
              </a:rPr>
              <a:t>,</a:t>
            </a:r>
          </a:p>
          <a:p>
            <a:pPr algn="ctr"/>
            <a:r>
              <a:rPr lang="ru-RU" sz="2800" b="1" dirty="0" smtClean="0">
                <a:solidFill>
                  <a:srgbClr val="00B0F0"/>
                </a:solidFill>
              </a:rPr>
              <a:t> з</a:t>
            </a:r>
            <a:r>
              <a:rPr lang="tt-RU" sz="2800" b="1" dirty="0" smtClean="0">
                <a:solidFill>
                  <a:srgbClr val="00B0F0"/>
                </a:solidFill>
              </a:rPr>
              <a:t>әңгәр,</a:t>
            </a:r>
          </a:p>
          <a:p>
            <a:pPr algn="ctr"/>
            <a:r>
              <a:rPr lang="tt-RU" sz="2800" b="1" dirty="0">
                <a:solidFill>
                  <a:srgbClr val="002060"/>
                </a:solidFill>
              </a:rPr>
              <a:t>к</a:t>
            </a:r>
            <a:r>
              <a:rPr lang="tt-RU" sz="2800" b="1" dirty="0" smtClean="0">
                <a:solidFill>
                  <a:srgbClr val="002060"/>
                </a:solidFill>
              </a:rPr>
              <a:t>уе зәңгәр </a:t>
            </a:r>
            <a:r>
              <a:rPr lang="tt-RU" sz="2400" dirty="0" smtClean="0"/>
              <a:t>һәм</a:t>
            </a:r>
          </a:p>
          <a:p>
            <a:pPr algn="ctr"/>
            <a:r>
              <a:rPr lang="tt-RU" sz="2800" b="1" dirty="0">
                <a:solidFill>
                  <a:srgbClr val="7030A0"/>
                </a:solidFill>
              </a:rPr>
              <a:t>ш</a:t>
            </a:r>
            <a:r>
              <a:rPr lang="tt-RU" sz="2800" b="1" dirty="0" smtClean="0">
                <a:solidFill>
                  <a:srgbClr val="7030A0"/>
                </a:solidFill>
              </a:rPr>
              <a:t>әмәхә</a:t>
            </a:r>
            <a:r>
              <a:rPr lang="tt-RU" sz="2800" b="1" dirty="0" smtClean="0"/>
              <a:t> –</a:t>
            </a:r>
          </a:p>
          <a:p>
            <a:pPr algn="ctr"/>
            <a:r>
              <a:rPr lang="tt-RU" sz="2800" b="1" dirty="0" smtClean="0">
                <a:solidFill>
                  <a:srgbClr val="C00000"/>
                </a:solidFill>
              </a:rPr>
              <a:t>7 төс баш өстендә</a:t>
            </a:r>
          </a:p>
          <a:p>
            <a:pPr algn="ctr"/>
            <a:r>
              <a:rPr lang="tt-RU" sz="2800" b="1" dirty="0">
                <a:solidFill>
                  <a:srgbClr val="FF0000"/>
                </a:solidFill>
              </a:rPr>
              <a:t>с</a:t>
            </a:r>
            <a:r>
              <a:rPr lang="tt-RU" sz="2800" b="1" dirty="0" smtClean="0">
                <a:solidFill>
                  <a:schemeClr val="accent6">
                    <a:lumMod val="75000"/>
                  </a:schemeClr>
                </a:solidFill>
              </a:rPr>
              <a:t>а</a:t>
            </a:r>
            <a:r>
              <a:rPr lang="tt-RU" sz="2800" b="1" dirty="0" smtClean="0">
                <a:solidFill>
                  <a:srgbClr val="FFC000"/>
                </a:solidFill>
              </a:rPr>
              <a:t>л</a:t>
            </a:r>
            <a:r>
              <a:rPr lang="tt-RU" sz="2800" b="1" dirty="0" smtClean="0">
                <a:solidFill>
                  <a:srgbClr val="00B050"/>
                </a:solidFill>
              </a:rPr>
              <a:t>а</a:t>
            </a:r>
            <a:r>
              <a:rPr lang="tt-RU" sz="2800" b="1" dirty="0" smtClean="0">
                <a:solidFill>
                  <a:srgbClr val="00B0F0"/>
                </a:solidFill>
              </a:rPr>
              <a:t>в</a:t>
            </a:r>
            <a:r>
              <a:rPr lang="tt-RU" sz="2800" b="1" dirty="0" smtClean="0">
                <a:solidFill>
                  <a:srgbClr val="0070C0"/>
                </a:solidFill>
              </a:rPr>
              <a:t>а</a:t>
            </a:r>
            <a:r>
              <a:rPr lang="tt-RU" sz="2800" b="1" dirty="0" smtClean="0">
                <a:solidFill>
                  <a:srgbClr val="7030A0"/>
                </a:solidFill>
              </a:rPr>
              <a:t>т</a:t>
            </a:r>
            <a:r>
              <a:rPr lang="tt-RU" sz="2800" b="1" dirty="0" smtClean="0"/>
              <a:t> </a:t>
            </a:r>
            <a:r>
              <a:rPr lang="tt-RU" sz="2800" b="1" dirty="0" smtClean="0">
                <a:solidFill>
                  <a:srgbClr val="FF0000"/>
                </a:solidFill>
              </a:rPr>
              <a:t>к</a:t>
            </a:r>
            <a:r>
              <a:rPr lang="tt-RU" sz="2800" b="1" dirty="0" smtClean="0">
                <a:solidFill>
                  <a:schemeClr val="accent6">
                    <a:lumMod val="75000"/>
                  </a:schemeClr>
                </a:solidFill>
              </a:rPr>
              <a:t>ү</a:t>
            </a:r>
            <a:r>
              <a:rPr lang="tt-RU" sz="2800" b="1" dirty="0" smtClean="0">
                <a:solidFill>
                  <a:srgbClr val="FFC000"/>
                </a:solidFill>
              </a:rPr>
              <a:t>п</a:t>
            </a:r>
            <a:r>
              <a:rPr lang="tt-RU" sz="2800" b="1" dirty="0" smtClean="0">
                <a:solidFill>
                  <a:srgbClr val="00B050"/>
                </a:solidFill>
              </a:rPr>
              <a:t>е</a:t>
            </a:r>
            <a:r>
              <a:rPr lang="tt-RU" sz="2800" b="1" dirty="0" smtClean="0">
                <a:solidFill>
                  <a:srgbClr val="00B0F0"/>
                </a:solidFill>
              </a:rPr>
              <a:t>р</a:t>
            </a:r>
            <a:r>
              <a:rPr lang="tt-RU" sz="2800" b="1" dirty="0" smtClean="0">
                <a:solidFill>
                  <a:srgbClr val="0070C0"/>
                </a:solidFill>
              </a:rPr>
              <a:t>е</a:t>
            </a:r>
            <a:r>
              <a:rPr lang="tt-RU" sz="2800" b="1" dirty="0" smtClean="0">
                <a:solidFill>
                  <a:srgbClr val="7030A0"/>
                </a:solidFill>
              </a:rPr>
              <a:t>н</a:t>
            </a:r>
            <a:r>
              <a:rPr lang="tt-RU" sz="2800" b="1" dirty="0" smtClean="0">
                <a:solidFill>
                  <a:srgbClr val="FF0000"/>
                </a:solidFill>
              </a:rPr>
              <a:t>д</a:t>
            </a:r>
            <a:r>
              <a:rPr lang="tt-RU" sz="2800" b="1" dirty="0" smtClean="0">
                <a:solidFill>
                  <a:schemeClr val="accent6">
                    <a:lumMod val="75000"/>
                  </a:schemeClr>
                </a:solidFill>
              </a:rPr>
              <a:t>ә</a:t>
            </a:r>
            <a:r>
              <a:rPr lang="tt-RU" sz="2800" b="1" dirty="0" smtClean="0"/>
              <a:t>!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32468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8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4049" y="0"/>
            <a:ext cx="9150088" cy="6866801"/>
          </a:xfrm>
          <a:prstGeom prst="rect">
            <a:avLst/>
          </a:prstGeom>
          <a:noFill/>
        </p:spPr>
      </p:pic>
      <p:pic>
        <p:nvPicPr>
          <p:cNvPr id="15" name="Picture 2" descr="C:\ЕЛЕНА\Презентации ИЗО\РАДУГА\над полем.jpg"/>
          <p:cNvPicPr>
            <a:picLocks noChangeAspect="1" noChangeArrowheads="1"/>
          </p:cNvPicPr>
          <p:nvPr/>
        </p:nvPicPr>
        <p:blipFill>
          <a:blip r:embed="rId3" cstate="print"/>
          <a:srcRect l="4201" t="1852" r="1987" b="16666"/>
          <a:stretch>
            <a:fillRect/>
          </a:stretch>
        </p:blipFill>
        <p:spPr bwMode="auto">
          <a:xfrm>
            <a:off x="251520" y="135427"/>
            <a:ext cx="8921310" cy="66845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317500"/>
          </a:effectLst>
        </p:spPr>
      </p:pic>
      <p:sp>
        <p:nvSpPr>
          <p:cNvPr id="2" name="TextBox 1"/>
          <p:cNvSpPr txBox="1"/>
          <p:nvPr/>
        </p:nvSpPr>
        <p:spPr>
          <a:xfrm>
            <a:off x="28829" y="759429"/>
            <a:ext cx="850361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4400" b="1" dirty="0" smtClean="0">
                <a:solidFill>
                  <a:srgbClr val="FF0000"/>
                </a:solidFill>
                <a:latin typeface="Arial Tat" pitchFamily="34" charset="-52"/>
              </a:rPr>
              <a:t>       1. Кызыл</a:t>
            </a:r>
          </a:p>
          <a:p>
            <a:r>
              <a:rPr lang="tt-RU" sz="4400" b="1" dirty="0" smtClean="0">
                <a:solidFill>
                  <a:schemeClr val="accent5"/>
                </a:solidFill>
                <a:latin typeface="Arial Tat" pitchFamily="34" charset="-52"/>
              </a:rPr>
              <a:t> </a:t>
            </a:r>
            <a:r>
              <a:rPr lang="tt-RU" sz="4400" b="1" dirty="0" smtClean="0">
                <a:solidFill>
                  <a:schemeClr val="accent6">
                    <a:lumMod val="75000"/>
                  </a:schemeClr>
                </a:solidFill>
                <a:latin typeface="Arial Tat" pitchFamily="34" charset="-52"/>
              </a:rPr>
              <a:t>2. Кызгылт – сары</a:t>
            </a:r>
          </a:p>
          <a:p>
            <a:endParaRPr lang="tt-RU" sz="4400" b="1" dirty="0" smtClean="0">
              <a:solidFill>
                <a:schemeClr val="accent5"/>
              </a:solidFill>
              <a:latin typeface="Arial Tat" pitchFamily="34" charset="-52"/>
            </a:endParaRPr>
          </a:p>
          <a:p>
            <a:r>
              <a:rPr lang="tt-RU" sz="4400" b="1" dirty="0" smtClean="0">
                <a:solidFill>
                  <a:srgbClr val="FFFF00"/>
                </a:solidFill>
                <a:latin typeface="Arial Tat" pitchFamily="34" charset="-52"/>
              </a:rPr>
              <a:t>                  3. Сары</a:t>
            </a:r>
            <a:endParaRPr lang="tt-RU" sz="4400" b="1" dirty="0" smtClean="0">
              <a:solidFill>
                <a:schemeClr val="accent2"/>
              </a:solidFill>
              <a:latin typeface="Arial Tat" pitchFamily="34" charset="-52"/>
            </a:endParaRPr>
          </a:p>
          <a:p>
            <a:r>
              <a:rPr lang="tt-RU" sz="4400" b="1" dirty="0" smtClean="0">
                <a:solidFill>
                  <a:srgbClr val="0070C0"/>
                </a:solidFill>
                <a:latin typeface="Arial Tat" pitchFamily="34" charset="-52"/>
              </a:rPr>
              <a:t>          6. Куе зәңгәр</a:t>
            </a:r>
          </a:p>
          <a:p>
            <a:r>
              <a:rPr lang="tt-RU" sz="4400" b="1" dirty="0" smtClean="0">
                <a:solidFill>
                  <a:srgbClr val="7030A0"/>
                </a:solidFill>
                <a:latin typeface="Arial Tat" pitchFamily="34" charset="-52"/>
              </a:rPr>
              <a:t>                                  7. Шәмәхә</a:t>
            </a:r>
          </a:p>
        </p:txBody>
      </p:sp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77918" y="167094"/>
            <a:ext cx="1205432" cy="12521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5" cstate="print"/>
          <a:srcRect l="12963" t="4938" r="16666" b="16049"/>
          <a:stretch>
            <a:fillRect/>
          </a:stretch>
        </p:blipFill>
        <p:spPr bwMode="auto">
          <a:xfrm>
            <a:off x="5425376" y="1411698"/>
            <a:ext cx="1406871" cy="1184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ЕЛЕНА\Презентации ИЗО\радуга\лимон.jpg"/>
          <p:cNvPicPr>
            <a:picLocks noChangeAspect="1" noChangeArrowheads="1"/>
          </p:cNvPicPr>
          <p:nvPr/>
        </p:nvPicPr>
        <p:blipFill>
          <a:blip r:embed="rId6" cstate="print"/>
          <a:srcRect l="8889" t="5926" r="51111" b="58519"/>
          <a:stretch>
            <a:fillRect/>
          </a:stretch>
        </p:blipFill>
        <p:spPr bwMode="auto">
          <a:xfrm rot="20953892">
            <a:off x="1275657" y="2343118"/>
            <a:ext cx="1696142" cy="11307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ЕЛЕНА\Презентации ИЗО\радуга\яблоко.jpg"/>
          <p:cNvPicPr>
            <a:picLocks noChangeAspect="1" noChangeArrowheads="1"/>
          </p:cNvPicPr>
          <p:nvPr/>
        </p:nvPicPr>
        <p:blipFill>
          <a:blip r:embed="rId7" cstate="print"/>
          <a:srcRect l="32797" t="25248" r="29332" b="22772"/>
          <a:stretch>
            <a:fillRect/>
          </a:stretch>
        </p:blipFill>
        <p:spPr bwMode="auto">
          <a:xfrm>
            <a:off x="5336123" y="2629422"/>
            <a:ext cx="1270391" cy="13077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00353" y="-37819"/>
            <a:ext cx="2654628" cy="208645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8" name="Picture 3" descr="C:\ЕЛЕНА\Презентации ИЗО\радуга\слива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0805120">
            <a:off x="340768" y="3317150"/>
            <a:ext cx="1313914" cy="12400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5" descr="C:\ЕЛЕНА\Презентации ИЗО\радуга\баклажан.jpg"/>
          <p:cNvPicPr>
            <a:picLocks noChangeAspect="1" noChangeArrowheads="1"/>
          </p:cNvPicPr>
          <p:nvPr/>
        </p:nvPicPr>
        <p:blipFill>
          <a:blip r:embed="rId10" cstate="print"/>
          <a:srcRect l="27500" t="30500" r="28625" b="33500"/>
          <a:stretch>
            <a:fillRect/>
          </a:stretch>
        </p:blipFill>
        <p:spPr bwMode="auto">
          <a:xfrm rot="921586">
            <a:off x="3347864" y="4110996"/>
            <a:ext cx="2094898" cy="12891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 rot="10800000" flipV="1">
            <a:off x="-82958" y="5377171"/>
            <a:ext cx="922695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4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</a:rPr>
              <a:t>Җ</a:t>
            </a:r>
            <a:r>
              <a:rPr lang="tt-RU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</a:rPr>
              <a:t>иде (7) төс </a:t>
            </a:r>
            <a:r>
              <a:rPr lang="tt-RU" sz="4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</a:rPr>
              <a:t>баш </a:t>
            </a:r>
            <a:r>
              <a:rPr lang="tt-RU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</a:rPr>
              <a:t>өстемдә</a:t>
            </a:r>
            <a:endParaRPr lang="tt-RU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 Tat" pitchFamily="34" charset="-52"/>
            </a:endParaRPr>
          </a:p>
          <a:p>
            <a:pPr algn="ctr"/>
            <a:r>
              <a:rPr lang="tt-RU" sz="4400" b="1" dirty="0" smtClean="0">
                <a:solidFill>
                  <a:srgbClr val="FF0000"/>
                </a:solidFill>
                <a:latin typeface="Arial Tat" pitchFamily="34" charset="-52"/>
              </a:rPr>
              <a:t>С </a:t>
            </a:r>
            <a:r>
              <a:rPr lang="tt-RU" sz="4400" b="1" dirty="0" smtClean="0">
                <a:solidFill>
                  <a:schemeClr val="accent5"/>
                </a:solidFill>
                <a:latin typeface="Arial Tat" pitchFamily="34" charset="-52"/>
              </a:rPr>
              <a:t>а </a:t>
            </a:r>
            <a:r>
              <a:rPr lang="tt-RU" sz="4400" b="1" dirty="0" smtClean="0">
                <a:solidFill>
                  <a:srgbClr val="FFFF00"/>
                </a:solidFill>
                <a:latin typeface="Arial Tat" pitchFamily="34" charset="-52"/>
              </a:rPr>
              <a:t>л </a:t>
            </a:r>
            <a:r>
              <a:rPr lang="tt-RU" sz="4400" b="1" dirty="0" smtClean="0">
                <a:solidFill>
                  <a:srgbClr val="92D050"/>
                </a:solidFill>
                <a:latin typeface="Arial Tat" pitchFamily="34" charset="-52"/>
              </a:rPr>
              <a:t>а </a:t>
            </a:r>
            <a:r>
              <a:rPr lang="tt-RU" sz="4400" b="1" dirty="0" smtClean="0">
                <a:solidFill>
                  <a:srgbClr val="00B0F0"/>
                </a:solidFill>
                <a:latin typeface="Arial Tat" pitchFamily="34" charset="-52"/>
              </a:rPr>
              <a:t>в </a:t>
            </a:r>
            <a:r>
              <a:rPr lang="tt-RU" sz="4400" b="1" dirty="0" smtClean="0">
                <a:solidFill>
                  <a:srgbClr val="0070C0"/>
                </a:solidFill>
                <a:latin typeface="Arial Tat" pitchFamily="34" charset="-52"/>
              </a:rPr>
              <a:t>а </a:t>
            </a:r>
            <a:r>
              <a:rPr lang="tt-RU" sz="4400" b="1" dirty="0" smtClean="0">
                <a:solidFill>
                  <a:srgbClr val="7030A0"/>
                </a:solidFill>
                <a:latin typeface="Arial Tat" pitchFamily="34" charset="-52"/>
              </a:rPr>
              <a:t>т</a:t>
            </a:r>
            <a:r>
              <a:rPr lang="tt-RU" sz="4400" b="1" dirty="0" smtClean="0">
                <a:latin typeface="Arial Tat" pitchFamily="34" charset="-52"/>
              </a:rPr>
              <a:t>   </a:t>
            </a:r>
            <a:r>
              <a:rPr lang="tt-RU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Tat" pitchFamily="34" charset="-52"/>
              </a:rPr>
              <a:t>күперендә!</a:t>
            </a:r>
            <a:endParaRPr lang="ru-RU" sz="4400" b="1" dirty="0">
              <a:latin typeface="Arial Tat" pitchFamily="34" charset="-52"/>
            </a:endParaRPr>
          </a:p>
        </p:txBody>
      </p:sp>
      <p:sp>
        <p:nvSpPr>
          <p:cNvPr id="16" name="Выноска-облако 15"/>
          <p:cNvSpPr/>
          <p:nvPr/>
        </p:nvSpPr>
        <p:spPr>
          <a:xfrm>
            <a:off x="6660232" y="167094"/>
            <a:ext cx="2192025" cy="1461706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076056" y="620688"/>
            <a:ext cx="30963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4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Tat" pitchFamily="34" charset="-52"/>
              </a:rPr>
              <a:t>5. Зәңгәр</a:t>
            </a:r>
            <a:endParaRPr lang="tt-RU" sz="4400" b="1" dirty="0">
              <a:solidFill>
                <a:schemeClr val="accent5">
                  <a:lumMod val="60000"/>
                  <a:lumOff val="40000"/>
                </a:schemeClr>
              </a:solidFill>
              <a:latin typeface="Arial Tat" pitchFamily="34" charset="-52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00353" y="2852936"/>
            <a:ext cx="235190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4400" b="1" dirty="0" smtClean="0">
                <a:solidFill>
                  <a:srgbClr val="00B050"/>
                </a:solidFill>
                <a:latin typeface="Arial Tat" pitchFamily="34" charset="-52"/>
              </a:rPr>
              <a:t>4. Яшел</a:t>
            </a:r>
            <a:endParaRPr lang="tt-RU" sz="4400" b="1" dirty="0">
              <a:solidFill>
                <a:srgbClr val="00B050"/>
              </a:solidFill>
              <a:latin typeface="Arial Tat" pitchFamily="34" charset="-52"/>
            </a:endParaRPr>
          </a:p>
        </p:txBody>
      </p:sp>
      <p:pic>
        <p:nvPicPr>
          <p:cNvPr id="20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18" y="19326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611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8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62318" y="-1"/>
            <a:ext cx="9206318" cy="6909000"/>
          </a:xfrm>
          <a:prstGeom prst="rect">
            <a:avLst/>
          </a:prstGeom>
          <a:noFill/>
        </p:spPr>
      </p:pic>
      <p:pic>
        <p:nvPicPr>
          <p:cNvPr id="1026" name="Picture 2" descr="C:\Documents and Settings\Люция\Рабочий стол\картинки\картинки радуга\радуга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3" y="246101"/>
            <a:ext cx="8729032" cy="6581067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981297"/>
              </p:ext>
            </p:extLst>
          </p:nvPr>
        </p:nvGraphicFramePr>
        <p:xfrm>
          <a:off x="107503" y="2924944"/>
          <a:ext cx="8928993" cy="3816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0503"/>
                <a:gridCol w="1256415"/>
                <a:gridCol w="1256415"/>
                <a:gridCol w="1256415"/>
                <a:gridCol w="1256415"/>
                <a:gridCol w="1256415"/>
                <a:gridCol w="1256415"/>
              </a:tblGrid>
              <a:tr h="95908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solidFill>
                            <a:srgbClr val="FF0000"/>
                          </a:solidFill>
                          <a:latin typeface="Arial Tat" pitchFamily="34" charset="-52"/>
                        </a:rPr>
                        <a:t>кызыл</a:t>
                      </a:r>
                      <a:endParaRPr lang="ru-RU" sz="2000" dirty="0">
                        <a:solidFill>
                          <a:srgbClr val="FF0000"/>
                        </a:solidFill>
                        <a:latin typeface="Arial Tat" pitchFamily="3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950" dirty="0" smtClean="0">
                          <a:solidFill>
                            <a:srgbClr val="FFC000"/>
                          </a:solidFill>
                          <a:latin typeface="Arial Tat" pitchFamily="34" charset="-52"/>
                        </a:rPr>
                        <a:t>кызгылт сары</a:t>
                      </a:r>
                      <a:endParaRPr lang="ru-RU" sz="1950" dirty="0">
                        <a:solidFill>
                          <a:srgbClr val="FFC000"/>
                        </a:solidFill>
                        <a:latin typeface="Arial Tat" pitchFamily="3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>
                          <a:solidFill>
                            <a:srgbClr val="FFFF00"/>
                          </a:solidFill>
                          <a:latin typeface="Arial Tat" pitchFamily="34" charset="-52"/>
                        </a:rPr>
                        <a:t>сары</a:t>
                      </a:r>
                      <a:endParaRPr lang="ru-RU" sz="2000" dirty="0">
                        <a:solidFill>
                          <a:srgbClr val="FFFF00"/>
                        </a:solidFill>
                        <a:latin typeface="Arial Tat" pitchFamily="3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>
                          <a:solidFill>
                            <a:srgbClr val="92D050"/>
                          </a:solidFill>
                          <a:latin typeface="Arial Tat" pitchFamily="34" charset="-52"/>
                        </a:rPr>
                        <a:t>яшел</a:t>
                      </a:r>
                      <a:endParaRPr lang="ru-RU" sz="2000" dirty="0">
                        <a:solidFill>
                          <a:srgbClr val="92D050"/>
                        </a:solidFill>
                        <a:latin typeface="Arial Tat" pitchFamily="3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>
                          <a:solidFill>
                            <a:srgbClr val="00B0F0"/>
                          </a:solidFill>
                          <a:latin typeface="Arial Tat" pitchFamily="34" charset="-52"/>
                        </a:rPr>
                        <a:t>зәңгәр</a:t>
                      </a:r>
                      <a:endParaRPr lang="ru-RU" sz="2000" dirty="0">
                        <a:solidFill>
                          <a:srgbClr val="00B0F0"/>
                        </a:solidFill>
                        <a:latin typeface="Arial Tat" pitchFamily="3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>
                          <a:solidFill>
                            <a:srgbClr val="002060"/>
                          </a:solidFill>
                          <a:latin typeface="Arial Tat" pitchFamily="34" charset="-52"/>
                        </a:rPr>
                        <a:t>куе зәңгәр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 Tat" pitchFamily="3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latin typeface="Arial Tat" pitchFamily="34" charset="-52"/>
                        </a:rPr>
                        <a:t>шәмәхә</a:t>
                      </a:r>
                      <a:endParaRPr lang="ru-RU" sz="20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latin typeface="Arial Tat" pitchFamily="34" charset="-52"/>
                      </a:endParaRPr>
                    </a:p>
                  </a:txBody>
                  <a:tcPr/>
                </a:tc>
              </a:tr>
              <a:tr h="28573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396081" y="4750677"/>
            <a:ext cx="1537139" cy="1152854"/>
          </a:xfrm>
          <a:prstGeom prst="ellipse">
            <a:avLst/>
          </a:prstGeom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595493" y="4751078"/>
            <a:ext cx="1540367" cy="1155275"/>
          </a:xfrm>
          <a:prstGeom prst="ellipse">
            <a:avLst/>
          </a:prstGeom>
          <a:ln w="381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865931" y="4750678"/>
            <a:ext cx="1537136" cy="1152852"/>
          </a:xfrm>
          <a:prstGeom prst="ellipse">
            <a:avLst/>
          </a:prstGeom>
          <a:ln w="38100">
            <a:solidFill>
              <a:srgbClr val="00B05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21584" y="4715394"/>
            <a:ext cx="1577461" cy="1183096"/>
          </a:xfrm>
          <a:prstGeom prst="ellipse">
            <a:avLst/>
          </a:prstGeom>
          <a:ln w="381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90767" y="4693433"/>
            <a:ext cx="1604732" cy="1203549"/>
          </a:xfrm>
          <a:prstGeom prst="ellipse">
            <a:avLst/>
          </a:prstGeom>
          <a:ln w="38100">
            <a:solidFill>
              <a:srgbClr val="FFC0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02606" y="4716962"/>
            <a:ext cx="1579360" cy="1184520"/>
          </a:xfrm>
          <a:prstGeom prst="ellipse">
            <a:avLst/>
          </a:prstGeom>
          <a:ln w="38100">
            <a:solidFill>
              <a:srgbClr val="FFFF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492" y="4693434"/>
            <a:ext cx="1604732" cy="1203549"/>
          </a:xfrm>
          <a:prstGeom prst="ellipse">
            <a:avLst/>
          </a:prstGeom>
          <a:ln w="38100">
            <a:solidFill>
              <a:srgbClr val="FF00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491357" y="404664"/>
            <a:ext cx="6296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Бу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- </a:t>
            </a:r>
            <a:r>
              <a:rPr lang="tt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с</a:t>
            </a:r>
            <a:r>
              <a:rPr lang="tt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а</a:t>
            </a:r>
            <a:r>
              <a:rPr lang="tt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л</a:t>
            </a:r>
            <a:r>
              <a:rPr lang="tt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а</a:t>
            </a:r>
            <a:r>
              <a:rPr lang="tt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в</a:t>
            </a:r>
            <a:r>
              <a:rPr lang="tt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а</a:t>
            </a:r>
            <a:r>
              <a:rPr lang="tt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т</a:t>
            </a:r>
            <a:r>
              <a:rPr lang="tt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Tat" pitchFamily="34" charset="-52"/>
              </a:rPr>
              <a:t> күперенең 7 төсе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Tat" pitchFamily="34" charset="-52"/>
            </a:endParaRPr>
          </a:p>
        </p:txBody>
      </p:sp>
      <p:pic>
        <p:nvPicPr>
          <p:cNvPr id="12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73" y="166208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20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4050" y="-79910"/>
            <a:ext cx="9256569" cy="6946711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954" y="1141037"/>
            <a:ext cx="6118108" cy="45681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16632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79912" y="4869160"/>
            <a:ext cx="4320480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</a:t>
            </a:r>
            <a:r>
              <a:rPr lang="ru-RU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а</a:t>
            </a:r>
            <a:r>
              <a:rPr lang="ru-RU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л</a:t>
            </a:r>
            <a:r>
              <a:rPr lang="ru-RU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а</a:t>
            </a:r>
            <a:r>
              <a:rPr lang="ru-RU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</a:t>
            </a:r>
            <a:r>
              <a:rPr lang="ru-RU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а</a:t>
            </a:r>
            <a:r>
              <a:rPr lang="ru-RU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т</a:t>
            </a:r>
            <a:r>
              <a:rPr lang="ru-RU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 </a:t>
            </a:r>
            <a:r>
              <a:rPr lang="tt-RU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күпере</a:t>
            </a:r>
            <a:endParaRPr lang="ru-RU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96336" y="2018458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dirty="0" smtClean="0">
                <a:solidFill>
                  <a:srgbClr val="FF0000"/>
                </a:solidFill>
              </a:rPr>
              <a:t>кызыл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16216" y="1141038"/>
            <a:ext cx="2418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dirty="0" smtClean="0">
                <a:solidFill>
                  <a:schemeClr val="accent6">
                    <a:lumMod val="75000"/>
                  </a:schemeClr>
                </a:solidFill>
              </a:rPr>
              <a:t>кызгылт-сары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99992" y="764704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dirty="0" smtClean="0">
                <a:solidFill>
                  <a:srgbClr val="FFC000"/>
                </a:solidFill>
              </a:rPr>
              <a:t>сары</a:t>
            </a: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43808" y="1226370"/>
            <a:ext cx="1338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dirty="0" smtClean="0">
                <a:solidFill>
                  <a:srgbClr val="00B050"/>
                </a:solidFill>
              </a:rPr>
              <a:t>яшел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9672" y="1916832"/>
            <a:ext cx="1296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dirty="0" smtClean="0">
                <a:solidFill>
                  <a:srgbClr val="00B0F0"/>
                </a:solidFill>
              </a:rPr>
              <a:t>зәңгәр</a:t>
            </a:r>
            <a:endParaRPr lang="ru-RU" sz="2400" b="1" dirty="0">
              <a:solidFill>
                <a:srgbClr val="00B0F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1560" y="270892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dirty="0">
                <a:solidFill>
                  <a:srgbClr val="0070C0"/>
                </a:solidFill>
              </a:rPr>
              <a:t>к</a:t>
            </a:r>
            <a:r>
              <a:rPr lang="tt-RU" sz="2400" b="1" dirty="0" smtClean="0">
                <a:solidFill>
                  <a:srgbClr val="0070C0"/>
                </a:solidFill>
              </a:rPr>
              <a:t>уе зәңгәр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7584" y="4437112"/>
            <a:ext cx="14979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dirty="0" smtClean="0">
                <a:solidFill>
                  <a:srgbClr val="7030A0"/>
                </a:solidFill>
              </a:rPr>
              <a:t>шәмәхә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89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4049" y="0"/>
            <a:ext cx="9150088" cy="6866801"/>
          </a:xfrm>
          <a:prstGeom prst="rect">
            <a:avLst/>
          </a:prstGeom>
          <a:noFill/>
        </p:spPr>
      </p:pic>
      <p:pic>
        <p:nvPicPr>
          <p:cNvPr id="10" name="Picture 2" descr="C:\Documents and Settings\Люция\Рабочий стол\картинки\картинки радуга\радуга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3" y="246101"/>
            <a:ext cx="8729032" cy="6581067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94844"/>
              </p:ext>
            </p:extLst>
          </p:nvPr>
        </p:nvGraphicFramePr>
        <p:xfrm>
          <a:off x="395537" y="2198537"/>
          <a:ext cx="8351922" cy="3534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3974"/>
                <a:gridCol w="2783974"/>
                <a:gridCol w="2783974"/>
              </a:tblGrid>
              <a:tr h="97172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>
                          <a:solidFill>
                            <a:srgbClr val="FF0000"/>
                          </a:solidFill>
                          <a:latin typeface="Arial Tat" pitchFamily="34" charset="-52"/>
                        </a:rPr>
                        <a:t>кызыл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  <a:latin typeface="Arial Tat" pitchFamily="34" charset="-52"/>
                        </a:rPr>
                        <a:t> 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>
                          <a:solidFill>
                            <a:srgbClr val="FFFF00"/>
                          </a:solidFill>
                          <a:latin typeface="Arial Tat" pitchFamily="34" charset="-52"/>
                        </a:rPr>
                        <a:t>сары</a:t>
                      </a:r>
                      <a:r>
                        <a:rPr lang="ru-RU" sz="2400" dirty="0" smtClean="0">
                          <a:solidFill>
                            <a:srgbClr val="FFFF00"/>
                          </a:solidFill>
                          <a:latin typeface="Arial Tat" pitchFamily="34" charset="-52"/>
                        </a:rPr>
                        <a:t> </a:t>
                      </a:r>
                      <a:endParaRPr lang="ru-RU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400" dirty="0" smtClean="0">
                          <a:solidFill>
                            <a:srgbClr val="00B0F0"/>
                          </a:solidFill>
                          <a:latin typeface="Arial Tat" pitchFamily="34" charset="-52"/>
                        </a:rPr>
                        <a:t>зәңгәр</a:t>
                      </a:r>
                      <a:endParaRPr lang="ru-RU" sz="2400" dirty="0" smtClean="0">
                        <a:solidFill>
                          <a:srgbClr val="00B0F0"/>
                        </a:solidFill>
                        <a:latin typeface="Arial Tat" pitchFamily="34" charset="-52"/>
                      </a:endParaRPr>
                    </a:p>
                    <a:p>
                      <a:pPr algn="ctr"/>
                      <a:endParaRPr lang="ru-RU" sz="2400" dirty="0"/>
                    </a:p>
                  </a:txBody>
                  <a:tcPr/>
                </a:tc>
              </a:tr>
              <a:tr h="256299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Oval 4"/>
          <p:cNvSpPr>
            <a:spLocks noChangeArrowheads="1"/>
          </p:cNvSpPr>
          <p:nvPr/>
        </p:nvSpPr>
        <p:spPr bwMode="auto">
          <a:xfrm>
            <a:off x="971600" y="3717028"/>
            <a:ext cx="1584002" cy="160361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4" name="Oval 7"/>
          <p:cNvSpPr>
            <a:spLocks noChangeArrowheads="1"/>
          </p:cNvSpPr>
          <p:nvPr/>
        </p:nvSpPr>
        <p:spPr bwMode="auto">
          <a:xfrm flipV="1">
            <a:off x="3779913" y="3717026"/>
            <a:ext cx="1656184" cy="160361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9" name="Picture 3" descr="C:\Documents and Settings\Люция\Рабочий стол\Т.яз.Презентации по темам\спектр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61757"/>
            <a:ext cx="2139513" cy="203678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6660232" y="3705718"/>
            <a:ext cx="1655432" cy="1614927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476672"/>
            <a:ext cx="38884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Төп төсләр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7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1429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Люция\Desktop\s6123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3367">
            <a:off x="6045272" y="1270094"/>
            <a:ext cx="553525" cy="639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70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4049" y="0"/>
            <a:ext cx="9150088" cy="6866801"/>
          </a:xfrm>
          <a:prstGeom prst="rect">
            <a:avLst/>
          </a:prstGeom>
          <a:noFill/>
        </p:spPr>
      </p:pic>
      <p:pic>
        <p:nvPicPr>
          <p:cNvPr id="10" name="Picture 2" descr="C:\Documents and Settings\Люция\Рабочий стол\картинки\картинки радуга\радуга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3" y="246101"/>
            <a:ext cx="8729032" cy="6581067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3008955"/>
              </p:ext>
            </p:extLst>
          </p:nvPr>
        </p:nvGraphicFramePr>
        <p:xfrm>
          <a:off x="395537" y="2348880"/>
          <a:ext cx="8352926" cy="3456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308"/>
                <a:gridCol w="2784309"/>
                <a:gridCol w="2784309"/>
              </a:tblGrid>
              <a:tr h="92638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 Tat" pitchFamily="34" charset="-52"/>
                        </a:rPr>
                        <a:t>кызгылт</a:t>
                      </a:r>
                      <a:r>
                        <a:rPr lang="ru-RU" sz="2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 Tat" pitchFamily="34" charset="-52"/>
                        </a:rPr>
                        <a:t> - </a:t>
                      </a:r>
                      <a:r>
                        <a:rPr lang="ru-RU" sz="24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 Tat" pitchFamily="34" charset="-52"/>
                        </a:rPr>
                        <a:t>сары</a:t>
                      </a:r>
                      <a:endParaRPr lang="ru-RU" sz="2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Arial Tat" pitchFamily="3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rgbClr val="92D050"/>
                          </a:solidFill>
                          <a:latin typeface="Arial Tat" pitchFamily="34" charset="-52"/>
                        </a:rPr>
                        <a:t>яшел</a:t>
                      </a:r>
                      <a:endParaRPr lang="ru-RU" sz="2400" dirty="0">
                        <a:solidFill>
                          <a:srgbClr val="92D050"/>
                        </a:solidFill>
                        <a:latin typeface="Arial Tat" pitchFamily="3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dirty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Arial Tat" pitchFamily="34" charset="-52"/>
                        </a:rPr>
                        <a:t>шәмәхә</a:t>
                      </a:r>
                      <a:endParaRPr lang="ru-RU" sz="240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Arial Tat" pitchFamily="34" charset="-52"/>
                      </a:endParaRPr>
                    </a:p>
                  </a:txBody>
                  <a:tcPr/>
                </a:tc>
              </a:tr>
              <a:tr h="253000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87624" y="548680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Tat" pitchFamily="34" charset="-52"/>
              </a:rPr>
              <a:t>Өстәмә төсләр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Oval 5"/>
          <p:cNvSpPr>
            <a:spLocks noChangeArrowheads="1"/>
          </p:cNvSpPr>
          <p:nvPr/>
        </p:nvSpPr>
        <p:spPr bwMode="auto">
          <a:xfrm>
            <a:off x="940475" y="3727975"/>
            <a:ext cx="1656184" cy="1618673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3769927" y="3740674"/>
            <a:ext cx="1602135" cy="1593274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6588225" y="3719867"/>
            <a:ext cx="1707380" cy="1593274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8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1429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Documents and Settings\Люция\Рабочий стол\Т.яз.Презентации по темам\спектр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5" y="196678"/>
            <a:ext cx="2139513" cy="203678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167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72020" y="-26284"/>
            <a:ext cx="9150088" cy="6866801"/>
          </a:xfrm>
          <a:prstGeom prst="rect">
            <a:avLst/>
          </a:prstGeom>
          <a:noFill/>
        </p:spPr>
      </p:pic>
      <p:pic>
        <p:nvPicPr>
          <p:cNvPr id="2051" name="Picture 3" descr="C:\Documents and Settings\Люция\Рабочий стол\Т.яз.Презентации по темам\спектр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720" y="700875"/>
            <a:ext cx="6042608" cy="5752461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96136" y="1214422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dirty="0" smtClean="0">
                <a:solidFill>
                  <a:srgbClr val="FF0000"/>
                </a:solidFill>
                <a:latin typeface="Arial Tat" pitchFamily="34" charset="-52"/>
              </a:rPr>
              <a:t>кызыл</a:t>
            </a:r>
            <a:endParaRPr lang="ru-RU" sz="2400" b="1" dirty="0">
              <a:solidFill>
                <a:srgbClr val="FF0000"/>
              </a:solidFill>
              <a:latin typeface="Arial Tat" pitchFamily="34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4077072"/>
            <a:ext cx="1191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dirty="0" smtClean="0">
                <a:solidFill>
                  <a:srgbClr val="00B050"/>
                </a:solidFill>
                <a:latin typeface="Arial Tat" pitchFamily="34" charset="-52"/>
              </a:rPr>
              <a:t>яшел</a:t>
            </a:r>
            <a:endParaRPr lang="ru-RU" sz="2400" b="1" dirty="0">
              <a:solidFill>
                <a:srgbClr val="00B050"/>
              </a:solidFill>
              <a:latin typeface="Arial Tat" pitchFamily="34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81720" y="2564904"/>
            <a:ext cx="136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dirty="0" smtClean="0">
                <a:solidFill>
                  <a:srgbClr val="FFFF00"/>
                </a:solidFill>
                <a:latin typeface="Arial Tat" pitchFamily="34" charset="-52"/>
              </a:rPr>
              <a:t>сары</a:t>
            </a:r>
            <a:endParaRPr lang="ru-RU" sz="2400" b="1" dirty="0">
              <a:solidFill>
                <a:srgbClr val="FFFF00"/>
              </a:solidFill>
              <a:latin typeface="Arial Tat" pitchFamily="34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32240" y="4437112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dirty="0">
                <a:solidFill>
                  <a:srgbClr val="002060"/>
                </a:solidFill>
                <a:latin typeface="Arial Tat" pitchFamily="34" charset="-52"/>
              </a:rPr>
              <a:t>к</a:t>
            </a:r>
            <a:r>
              <a:rPr lang="tt-RU" sz="2400" b="1" dirty="0" smtClean="0">
                <a:solidFill>
                  <a:srgbClr val="002060"/>
                </a:solidFill>
                <a:latin typeface="Arial Tat" pitchFamily="34" charset="-52"/>
              </a:rPr>
              <a:t>уе зәңгәр</a:t>
            </a:r>
            <a:endParaRPr lang="ru-RU" sz="2400" b="1" dirty="0">
              <a:solidFill>
                <a:srgbClr val="002060"/>
              </a:solidFill>
              <a:latin typeface="Arial Tat" pitchFamily="34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87824" y="4538736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dirty="0" smtClean="0">
                <a:solidFill>
                  <a:srgbClr val="00B0F0"/>
                </a:solidFill>
                <a:latin typeface="Arial Tat" pitchFamily="34" charset="-52"/>
              </a:rPr>
              <a:t>зәңгәр</a:t>
            </a:r>
            <a:endParaRPr lang="ru-RU" sz="2400" b="1" dirty="0">
              <a:solidFill>
                <a:srgbClr val="00B0F0"/>
              </a:solidFill>
              <a:latin typeface="Arial Tat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 rot="10633803" flipV="1">
            <a:off x="5376954" y="3885986"/>
            <a:ext cx="842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dirty="0" smtClean="0">
                <a:solidFill>
                  <a:schemeClr val="bg1"/>
                </a:solidFill>
                <a:latin typeface="Arial Tat" pitchFamily="34" charset="-52"/>
              </a:rPr>
              <a:t>ак</a:t>
            </a:r>
            <a:endParaRPr lang="ru-RU" sz="2400" b="1" dirty="0">
              <a:solidFill>
                <a:schemeClr val="bg1"/>
              </a:solidFill>
              <a:latin typeface="Arial Tat" pitchFamily="34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32040" y="2708920"/>
            <a:ext cx="1512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dirty="0" smtClean="0">
                <a:solidFill>
                  <a:srgbClr val="7030A0"/>
                </a:solidFill>
                <a:latin typeface="Arial Tat" pitchFamily="34" charset="-52"/>
              </a:rPr>
              <a:t>шәмәхә</a:t>
            </a:r>
            <a:endParaRPr lang="ru-RU" sz="2400" b="1" dirty="0">
              <a:solidFill>
                <a:srgbClr val="7030A0"/>
              </a:solidFill>
              <a:latin typeface="Arial Tat" pitchFamily="34" charset="-52"/>
            </a:endParaRPr>
          </a:p>
        </p:txBody>
      </p:sp>
      <p:pic>
        <p:nvPicPr>
          <p:cNvPr id="10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1429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979712" y="116632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</a:t>
            </a:r>
            <a:r>
              <a:rPr lang="tt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ө</a:t>
            </a:r>
            <a:r>
              <a:rPr lang="tt-RU" sz="40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</a:t>
            </a:r>
            <a:r>
              <a:rPr lang="tt-RU" sz="40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</a:t>
            </a:r>
            <a:r>
              <a:rPr lang="tt-RU" sz="40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ә</a:t>
            </a:r>
            <a:r>
              <a:rPr lang="tt-RU" sz="4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</a:t>
            </a:r>
            <a:r>
              <a:rPr lang="tt-RU" sz="4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</a:t>
            </a:r>
            <a:r>
              <a:rPr lang="tt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</a:t>
            </a:r>
            <a:r>
              <a:rPr lang="tt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ң </a:t>
            </a:r>
            <a:r>
              <a:rPr lang="tt-RU" sz="40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</a:t>
            </a:r>
            <a:r>
              <a:rPr lang="tt-RU" sz="40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ә</a:t>
            </a:r>
            <a:r>
              <a:rPr lang="tt-RU" sz="40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й</a:t>
            </a:r>
            <a:r>
              <a:rPr lang="tt-RU" sz="4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</a:t>
            </a:r>
            <a:r>
              <a:rPr lang="tt-RU" sz="4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ә</a:t>
            </a:r>
            <a:r>
              <a:rPr lang="tt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</a:t>
            </a:r>
            <a:r>
              <a:rPr lang="tt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</a:t>
            </a:r>
            <a:r>
              <a:rPr lang="tt-RU" sz="40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ш</a:t>
            </a:r>
            <a:r>
              <a:rPr lang="tt-RU" sz="40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</a:t>
            </a:r>
            <a:endParaRPr lang="ru-RU" sz="40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714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72020" y="-32690"/>
            <a:ext cx="9150088" cy="6866801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84"/>
          <a:stretch/>
        </p:blipFill>
        <p:spPr bwMode="auto">
          <a:xfrm>
            <a:off x="5371964" y="3309613"/>
            <a:ext cx="3296614" cy="1459150"/>
          </a:xfrm>
          <a:prstGeom prst="round2DiagRect">
            <a:avLst>
              <a:gd name="adj1" fmla="val 16667"/>
              <a:gd name="adj2" fmla="val 0"/>
            </a:avLst>
          </a:prstGeom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308658"/>
            <a:ext cx="1565920" cy="2609867"/>
          </a:xfrm>
          <a:prstGeom prst="round2DiagRect">
            <a:avLst>
              <a:gd name="adj1" fmla="val 16667"/>
              <a:gd name="adj2" fmla="val 0"/>
            </a:avLst>
          </a:prstGeom>
          <a:ln w="57150">
            <a:solidFill>
              <a:srgbClr val="00B0F0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094" y="1250878"/>
            <a:ext cx="2472435" cy="1854326"/>
          </a:xfrm>
          <a:prstGeom prst="round2DiagRect">
            <a:avLst>
              <a:gd name="adj1" fmla="val 16667"/>
              <a:gd name="adj2" fmla="val 0"/>
            </a:avLst>
          </a:prstGeom>
          <a:ln w="57150">
            <a:solidFill>
              <a:srgbClr val="0070C0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76501"/>
            <a:ext cx="2652636" cy="183473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77" y="196620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12121" y="44624"/>
            <a:ext cx="7608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</a:t>
            </a:r>
            <a:r>
              <a:rPr lang="tt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и</a:t>
            </a:r>
            <a:r>
              <a:rPr lang="tt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ч</a:t>
            </a:r>
            <a:r>
              <a:rPr lang="tt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ә</a:t>
            </a:r>
            <a:r>
              <a:rPr lang="tt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?</a:t>
            </a:r>
            <a:r>
              <a:rPr lang="tt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tt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</a:t>
            </a:r>
            <a:r>
              <a:rPr lang="tt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и</a:t>
            </a:r>
            <a:r>
              <a:rPr lang="tt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</a:t>
            </a:r>
            <a:r>
              <a:rPr lang="tt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д</a:t>
            </a:r>
            <a:r>
              <a:rPr lang="tt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и</a:t>
            </a:r>
            <a:r>
              <a:rPr lang="tt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tt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т</a:t>
            </a:r>
            <a:r>
              <a:rPr lang="tt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ө</a:t>
            </a:r>
            <a:r>
              <a:rPr lang="tt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</a:t>
            </a:r>
            <a:r>
              <a:rPr lang="tt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т</a:t>
            </a:r>
            <a:r>
              <a:rPr lang="tt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ә</a:t>
            </a:r>
            <a:r>
              <a:rPr lang="tt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? </a:t>
            </a:r>
            <a:r>
              <a:rPr lang="tt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Саннарны дөрес куй.</a:t>
            </a:r>
            <a:endParaRPr lang="ru-RU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22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0" r="3252"/>
          <a:stretch/>
        </p:blipFill>
        <p:spPr bwMode="auto">
          <a:xfrm>
            <a:off x="3390928" y="1279233"/>
            <a:ext cx="2412070" cy="1834739"/>
          </a:xfrm>
          <a:prstGeom prst="round2DiagRect">
            <a:avLst>
              <a:gd name="adj1" fmla="val 16667"/>
              <a:gd name="adj2" fmla="val 0"/>
            </a:avLst>
          </a:prstGeom>
          <a:ln w="57150">
            <a:solidFill>
              <a:srgbClr val="FFFF00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13" y="3308658"/>
            <a:ext cx="3161928" cy="1584916"/>
          </a:xfrm>
          <a:prstGeom prst="round2DiagRect">
            <a:avLst>
              <a:gd name="adj1" fmla="val 16667"/>
              <a:gd name="adj2" fmla="val 0"/>
            </a:avLst>
          </a:prstGeom>
          <a:ln w="57150">
            <a:solidFill>
              <a:srgbClr val="7030A0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1" t="11821" r="6639" b="9242"/>
          <a:stretch/>
        </p:blipFill>
        <p:spPr bwMode="auto">
          <a:xfrm>
            <a:off x="437370" y="5085184"/>
            <a:ext cx="2652636" cy="1494352"/>
          </a:xfrm>
          <a:prstGeom prst="round2DiagRect">
            <a:avLst>
              <a:gd name="adj1" fmla="val 16667"/>
              <a:gd name="adj2" fmla="val 0"/>
            </a:avLst>
          </a:prstGeom>
          <a:ln w="57150">
            <a:solidFill>
              <a:srgbClr val="00B050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64" t="34220" r="2946" b="31559"/>
          <a:stretch/>
        </p:blipFill>
        <p:spPr bwMode="auto">
          <a:xfrm>
            <a:off x="8000903" y="4983537"/>
            <a:ext cx="648072" cy="737242"/>
          </a:xfrm>
          <a:prstGeom prst="rect">
            <a:avLst/>
          </a:prstGeom>
          <a:ln w="38100">
            <a:solidFill>
              <a:srgbClr val="7030A0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6" name="Picture 6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02" t="34197" r="29776" b="31605"/>
          <a:stretch/>
        </p:blipFill>
        <p:spPr bwMode="auto">
          <a:xfrm>
            <a:off x="5752504" y="5015400"/>
            <a:ext cx="695412" cy="768455"/>
          </a:xfrm>
          <a:prstGeom prst="rect">
            <a:avLst/>
          </a:prstGeom>
          <a:ln w="38100">
            <a:solidFill>
              <a:srgbClr val="0070C0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7" name="Picture 6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3" t="33862" r="52071" b="34525"/>
          <a:stretch/>
        </p:blipFill>
        <p:spPr bwMode="auto">
          <a:xfrm>
            <a:off x="6130576" y="5881313"/>
            <a:ext cx="734149" cy="729477"/>
          </a:xfrm>
          <a:prstGeom prst="rect">
            <a:avLst/>
          </a:prstGeom>
          <a:ln w="38100">
            <a:solidFill>
              <a:srgbClr val="00B0F0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65" r="76147" b="35764"/>
          <a:stretch/>
        </p:blipFill>
        <p:spPr bwMode="auto">
          <a:xfrm>
            <a:off x="6864725" y="4979075"/>
            <a:ext cx="681438" cy="734499"/>
          </a:xfrm>
          <a:prstGeom prst="rect">
            <a:avLst/>
          </a:prstGeom>
          <a:ln w="38100">
            <a:solidFill>
              <a:srgbClr val="00B050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" name="Picture 6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82" t="2569" r="3328" b="67068"/>
          <a:stretch/>
        </p:blipFill>
        <p:spPr bwMode="auto">
          <a:xfrm>
            <a:off x="7172002" y="5860130"/>
            <a:ext cx="681439" cy="687807"/>
          </a:xfrm>
          <a:prstGeom prst="rect">
            <a:avLst/>
          </a:prstGeom>
          <a:ln w="38100">
            <a:solidFill>
              <a:srgbClr val="FFFF00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" name="Picture 6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29381" b="69625"/>
          <a:stretch/>
        </p:blipFill>
        <p:spPr bwMode="auto">
          <a:xfrm>
            <a:off x="8084161" y="5813993"/>
            <a:ext cx="644463" cy="694009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1" name="Picture 6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3" r="52274" b="67888"/>
          <a:stretch/>
        </p:blipFill>
        <p:spPr bwMode="auto">
          <a:xfrm>
            <a:off x="5201816" y="5918769"/>
            <a:ext cx="630782" cy="700637"/>
          </a:xfrm>
          <a:prstGeom prst="rect">
            <a:avLst/>
          </a:prstGeom>
          <a:ln w="38100">
            <a:solidFill>
              <a:srgbClr val="FF0000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15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99491E-6 L -0.32379 -0.529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98" y="-26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7.40741E-7 L -0.0158 -0.3465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-1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11751E-7 L -0.37014 -0.6504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7" y="-325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72496E-6 L -0.52413 0.0356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15" y="17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80754E-6 L -0.2658 -0.1165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99" y="-5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18367E-6 L 0.13993 -0.4654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7" y="-232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5841E-6 L -0.73334 -0.1542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667" y="-77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http://pptgeo.3dn.ru/Templ/Prew/Nature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4050" y="-79910"/>
            <a:ext cx="9256569" cy="6946711"/>
          </a:xfrm>
          <a:prstGeom prst="rect">
            <a:avLst/>
          </a:prstGeom>
          <a:noFill/>
        </p:spPr>
      </p:pic>
      <p:pic>
        <p:nvPicPr>
          <p:cNvPr id="1026" name="Picture 2" descr="C:\Documents and Settings\Люция\Рабочий стол\картинки\картинки радуга\радуг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13" y="99079"/>
            <a:ext cx="8760375" cy="6570281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988840"/>
            <a:ext cx="6734268" cy="4487174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1640" y="116632"/>
            <a:ext cx="78123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Гөмбәләр арасында </a:t>
            </a:r>
            <a:r>
              <a:rPr lang="tt-RU" sz="2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с</a:t>
            </a:r>
            <a:r>
              <a:rPr lang="tt-RU" sz="2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а</a:t>
            </a:r>
            <a:r>
              <a:rPr lang="tt-RU" sz="26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л</a:t>
            </a:r>
            <a:r>
              <a:rPr lang="tt-RU" sz="26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а</a:t>
            </a:r>
            <a:r>
              <a:rPr lang="tt-RU" sz="26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в</a:t>
            </a:r>
            <a:r>
              <a:rPr lang="tt-RU" sz="26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а</a:t>
            </a:r>
            <a:r>
              <a:rPr lang="tt-RU" sz="2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т</a:t>
            </a:r>
            <a:r>
              <a:rPr lang="tt-RU" sz="2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Tat" pitchFamily="34" charset="-52"/>
              </a:rPr>
              <a:t> күперенең нинди төсе юк?</a:t>
            </a:r>
            <a:endParaRPr lang="ru-RU" sz="2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Tat" pitchFamily="34" charset="-52"/>
            </a:endParaRPr>
          </a:p>
        </p:txBody>
      </p:sp>
      <p:pic>
        <p:nvPicPr>
          <p:cNvPr id="5" name="Picture 2" descr="C:\Documents and Settings\Люция\Рабочий стол\смайлик татарский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16632"/>
            <a:ext cx="1027644" cy="1000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Люция\Desktop\s6123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15846" flipH="1">
            <a:off x="1412002" y="1814921"/>
            <a:ext cx="627235" cy="724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75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1898</TotalTime>
  <Words>194</Words>
  <Application>Microsoft Office PowerPoint</Application>
  <PresentationFormat>Экран (4:3)</PresentationFormat>
  <Paragraphs>68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Люция</dc:creator>
  <cp:lastModifiedBy>гюзель</cp:lastModifiedBy>
  <cp:revision>134</cp:revision>
  <dcterms:created xsi:type="dcterms:W3CDTF">2011-09-08T09:20:02Z</dcterms:created>
  <dcterms:modified xsi:type="dcterms:W3CDTF">2021-03-03T08:20:32Z</dcterms:modified>
</cp:coreProperties>
</file>